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slideLayouts/slideLayout13.xml" ContentType="application/vnd.openxmlformats-officedocument.presentationml.slideLayout+xml"/>
  <Override PartName="/ppt/theme/theme3.xml" ContentType="application/vnd.openxmlformats-officedocument.theme+xml"/>
  <Override PartName="/ppt/slideLayouts/slideLayout14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9" r:id="rId2"/>
    <p:sldMasterId id="2147483695" r:id="rId3"/>
    <p:sldMasterId id="2147483674" r:id="rId4"/>
  </p:sldMasterIdLst>
  <p:notesMasterIdLst>
    <p:notesMasterId r:id="rId11"/>
  </p:notesMasterIdLst>
  <p:handoutMasterIdLst>
    <p:handoutMasterId r:id="rId12"/>
  </p:handoutMasterIdLst>
  <p:sldIdLst>
    <p:sldId id="269" r:id="rId5"/>
    <p:sldId id="266" r:id="rId6"/>
    <p:sldId id="272" r:id="rId7"/>
    <p:sldId id="271" r:id="rId8"/>
    <p:sldId id="273" r:id="rId9"/>
    <p:sldId id="274" r:id="rId10"/>
  </p:sldIdLst>
  <p:sldSz cx="12192000" cy="6858000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FFFFF8"/>
    <a:srgbClr val="FFFFF5"/>
    <a:srgbClr val="FFFFF4"/>
    <a:srgbClr val="FFFFF3"/>
    <a:srgbClr val="FFFFFA"/>
    <a:srgbClr val="FFFFF0"/>
    <a:srgbClr val="FFFFD2"/>
    <a:srgbClr val="FFFFE1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14" autoAdjust="0"/>
    <p:restoredTop sz="94660"/>
  </p:normalViewPr>
  <p:slideViewPr>
    <p:cSldViewPr snapToGrid="0">
      <p:cViewPr varScale="1">
        <p:scale>
          <a:sx n="121" d="100"/>
          <a:sy n="121" d="100"/>
        </p:scale>
        <p:origin x="108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3.xml"/><Relationship Id="rId12" Type="http://schemas.openxmlformats.org/officeDocument/2006/relationships/handoutMaster" Target="handoutMasters/handoutMaster1.xml"/><Relationship Id="rId2" Type="http://schemas.openxmlformats.org/officeDocument/2006/relationships/slideMaster" Target="slideMasters/slideMaster2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15" Type="http://schemas.openxmlformats.org/officeDocument/2006/relationships/theme" Target="theme/theme1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2E42BB8-1C57-41FB-BA23-B88C11ABB637}" type="datetimeFigureOut">
              <a:rPr lang="de-DE" smtClean="0"/>
              <a:t>24.09.2025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FA62952-05C5-4E9F-8D25-43AD9C621605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979936898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7D1CDF1-CA7C-43E8-97FA-3D69A9BBD846}" type="datetimeFigureOut">
              <a:rPr lang="de-DE" smtClean="0"/>
              <a:t>24.09.2025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93F81AD-F4C0-49E5-B69C-CDBC721BA4D2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593678063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ordheim 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976744" y="1094798"/>
            <a:ext cx="7151255" cy="2461202"/>
          </a:xfrm>
          <a:prstGeom prst="rect">
            <a:avLst/>
          </a:prstGeom>
        </p:spPr>
        <p:txBody>
          <a:bodyPr/>
          <a:lstStyle>
            <a:lvl1pPr algn="r">
              <a:defRPr sz="7200" b="1">
                <a:solidFill>
                  <a:srgbClr val="FFFFF8"/>
                </a:solidFill>
              </a:defRPr>
            </a:lvl1pPr>
          </a:lstStyle>
          <a:p>
            <a:r>
              <a:rPr lang="de-DE" dirty="0"/>
              <a:t>Präsentationstitel einfügen</a:t>
            </a:r>
          </a:p>
        </p:txBody>
      </p:sp>
      <p:sp>
        <p:nvSpPr>
          <p:cNvPr id="7" name="Inhaltsplatzhalter 6"/>
          <p:cNvSpPr>
            <a:spLocks noGrp="1"/>
          </p:cNvSpPr>
          <p:nvPr>
            <p:ph sz="quarter" idx="10" hasCustomPrompt="1"/>
          </p:nvPr>
        </p:nvSpPr>
        <p:spPr>
          <a:xfrm>
            <a:off x="9302400" y="298800"/>
            <a:ext cx="2739600" cy="347745"/>
          </a:xfrm>
          <a:prstGeom prst="rect">
            <a:avLst/>
          </a:prstGeom>
        </p:spPr>
        <p:txBody>
          <a:bodyPr/>
          <a:lstStyle>
            <a:lvl1pPr marL="0" indent="0" algn="r">
              <a:spcBef>
                <a:spcPts val="0"/>
              </a:spcBef>
              <a:buNone/>
              <a:defRPr sz="2000"/>
            </a:lvl1pPr>
          </a:lstStyle>
          <a:p>
            <a:pPr lvl="0"/>
            <a:r>
              <a:rPr lang="de-DE" sz="2000" dirty="0"/>
              <a:t>Datum</a:t>
            </a:r>
          </a:p>
        </p:txBody>
      </p:sp>
      <p:sp>
        <p:nvSpPr>
          <p:cNvPr id="8" name="Inhaltsplatzhalter 6"/>
          <p:cNvSpPr>
            <a:spLocks noGrp="1"/>
          </p:cNvSpPr>
          <p:nvPr>
            <p:ph sz="quarter" idx="11" hasCustomPrompt="1"/>
          </p:nvPr>
        </p:nvSpPr>
        <p:spPr>
          <a:xfrm>
            <a:off x="9302400" y="1094798"/>
            <a:ext cx="2739600" cy="347745"/>
          </a:xfrm>
          <a:prstGeom prst="rect">
            <a:avLst/>
          </a:prstGeom>
        </p:spPr>
        <p:txBody>
          <a:bodyPr/>
          <a:lstStyle>
            <a:lvl1pPr marL="0" indent="0" algn="r">
              <a:spcBef>
                <a:spcPts val="0"/>
              </a:spcBef>
              <a:buNone/>
              <a:defRPr sz="2000"/>
            </a:lvl1pPr>
          </a:lstStyle>
          <a:p>
            <a:pPr lvl="0"/>
            <a:r>
              <a:rPr lang="de-DE" sz="2000" dirty="0"/>
              <a:t>Amt</a:t>
            </a:r>
          </a:p>
        </p:txBody>
      </p:sp>
      <p:sp>
        <p:nvSpPr>
          <p:cNvPr id="9" name="Inhaltsplatzhalter 6"/>
          <p:cNvSpPr>
            <a:spLocks noGrp="1"/>
          </p:cNvSpPr>
          <p:nvPr>
            <p:ph sz="quarter" idx="12" hasCustomPrompt="1"/>
          </p:nvPr>
        </p:nvSpPr>
        <p:spPr>
          <a:xfrm>
            <a:off x="9302400" y="1462633"/>
            <a:ext cx="2739600" cy="347745"/>
          </a:xfrm>
          <a:prstGeom prst="rect">
            <a:avLst/>
          </a:prstGeom>
        </p:spPr>
        <p:txBody>
          <a:bodyPr/>
          <a:lstStyle>
            <a:lvl1pPr marL="0" indent="0" algn="r">
              <a:spcBef>
                <a:spcPts val="0"/>
              </a:spcBef>
              <a:buNone/>
              <a:defRPr sz="2000"/>
            </a:lvl1pPr>
          </a:lstStyle>
          <a:p>
            <a:pPr lvl="0"/>
            <a:r>
              <a:rPr lang="de-DE" sz="2000" dirty="0"/>
              <a:t>Ansprechpartner</a:t>
            </a:r>
          </a:p>
        </p:txBody>
      </p:sp>
    </p:spTree>
    <p:extLst>
      <p:ext uri="{BB962C8B-B14F-4D97-AF65-F5344CB8AC3E}">
        <p14:creationId xmlns:p14="http://schemas.microsoft.com/office/powerpoint/2010/main" val="24470162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>
                <a:latin typeface="+mn-lt"/>
              </a:defRPr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>
                <a:latin typeface="+mn-lt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>
                <a:latin typeface="+mn-lt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fld id="{68157797-A8E4-47EA-9C1A-7C5D6CD7EB46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9202013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>
                <a:latin typeface="+mn-lt"/>
              </a:defRPr>
            </a:lvl1pPr>
            <a:lvl2pPr>
              <a:defRPr>
                <a:latin typeface="+mn-lt"/>
              </a:defRPr>
            </a:lvl2pPr>
            <a:lvl3pPr>
              <a:defRPr>
                <a:latin typeface="+mn-lt"/>
              </a:defRPr>
            </a:lvl3pPr>
            <a:lvl4pPr>
              <a:defRPr>
                <a:latin typeface="+mn-lt"/>
              </a:defRPr>
            </a:lvl4pPr>
            <a:lvl5pPr>
              <a:defRPr>
                <a:latin typeface="+mn-lt"/>
              </a:defRPr>
            </a:lvl5pPr>
          </a:lstStyle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fld id="{68157797-A8E4-47EA-9C1A-7C5D6CD7EB46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2388994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>
            <a:lvl1pPr>
              <a:defRPr>
                <a:latin typeface="+mn-lt"/>
              </a:defRPr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>
            <a:lvl1pPr>
              <a:defRPr>
                <a:latin typeface="+mn-lt"/>
              </a:defRPr>
            </a:lvl1pPr>
            <a:lvl2pPr>
              <a:defRPr>
                <a:latin typeface="+mn-lt"/>
              </a:defRPr>
            </a:lvl2pPr>
            <a:lvl3pPr>
              <a:defRPr>
                <a:latin typeface="+mn-lt"/>
              </a:defRPr>
            </a:lvl3pPr>
            <a:lvl4pPr>
              <a:defRPr>
                <a:latin typeface="+mn-lt"/>
              </a:defRPr>
            </a:lvl4pPr>
            <a:lvl5pPr>
              <a:defRPr>
                <a:latin typeface="+mn-lt"/>
              </a:defRPr>
            </a:lvl5pPr>
          </a:lstStyle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fld id="{68157797-A8E4-47EA-9C1A-7C5D6CD7EB46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67870516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>
                <a:latin typeface="+mn-lt"/>
              </a:defRPr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fld id="{68157797-A8E4-47EA-9C1A-7C5D6CD7EB46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73813825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ordheim Schluss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3133563" y="1088795"/>
            <a:ext cx="5211618" cy="1325563"/>
          </a:xfrm>
          <a:prstGeom prst="rect">
            <a:avLst/>
          </a:prstGeom>
        </p:spPr>
        <p:txBody>
          <a:bodyPr/>
          <a:lstStyle>
            <a:lvl1pPr>
              <a:defRPr sz="7200" b="1">
                <a:solidFill>
                  <a:srgbClr val="FFFFF8"/>
                </a:solidFill>
              </a:defRPr>
            </a:lvl1pPr>
          </a:lstStyle>
          <a:p>
            <a:r>
              <a:rPr lang="de-DE" dirty="0"/>
              <a:t>Dankesworte</a:t>
            </a:r>
          </a:p>
        </p:txBody>
      </p:sp>
      <p:sp>
        <p:nvSpPr>
          <p:cNvPr id="5" name="Inhaltsplatzhalter 4"/>
          <p:cNvSpPr>
            <a:spLocks noGrp="1"/>
          </p:cNvSpPr>
          <p:nvPr>
            <p:ph sz="quarter" idx="10" hasCustomPrompt="1"/>
          </p:nvPr>
        </p:nvSpPr>
        <p:spPr>
          <a:xfrm>
            <a:off x="9302400" y="298800"/>
            <a:ext cx="2739600" cy="320036"/>
          </a:xfrm>
          <a:prstGeom prst="rect">
            <a:avLst/>
          </a:prstGeom>
        </p:spPr>
        <p:txBody>
          <a:bodyPr/>
          <a:lstStyle>
            <a:lvl1pPr marL="0" indent="0" algn="r">
              <a:spcBef>
                <a:spcPts val="0"/>
              </a:spcBef>
              <a:buNone/>
              <a:defRPr sz="2000"/>
            </a:lvl1pPr>
          </a:lstStyle>
          <a:p>
            <a:pPr lvl="0"/>
            <a:r>
              <a:rPr lang="de-DE" dirty="0"/>
              <a:t>Datum</a:t>
            </a:r>
          </a:p>
        </p:txBody>
      </p:sp>
      <p:sp>
        <p:nvSpPr>
          <p:cNvPr id="6" name="Inhaltsplatzhalter 4"/>
          <p:cNvSpPr>
            <a:spLocks noGrp="1"/>
          </p:cNvSpPr>
          <p:nvPr>
            <p:ph sz="quarter" idx="11" hasCustomPrompt="1"/>
          </p:nvPr>
        </p:nvSpPr>
        <p:spPr>
          <a:xfrm>
            <a:off x="9302400" y="1092580"/>
            <a:ext cx="2739600" cy="320036"/>
          </a:xfrm>
          <a:prstGeom prst="rect">
            <a:avLst/>
          </a:prstGeom>
        </p:spPr>
        <p:txBody>
          <a:bodyPr/>
          <a:lstStyle>
            <a:lvl1pPr marL="0" indent="0" algn="r">
              <a:spcBef>
                <a:spcPts val="0"/>
              </a:spcBef>
              <a:buNone/>
              <a:defRPr sz="2000"/>
            </a:lvl1pPr>
          </a:lstStyle>
          <a:p>
            <a:pPr lvl="0"/>
            <a:r>
              <a:rPr lang="de-DE" dirty="0"/>
              <a:t>Amt</a:t>
            </a:r>
          </a:p>
        </p:txBody>
      </p:sp>
      <p:sp>
        <p:nvSpPr>
          <p:cNvPr id="7" name="Inhaltsplatzhalter 4"/>
          <p:cNvSpPr>
            <a:spLocks noGrp="1"/>
          </p:cNvSpPr>
          <p:nvPr>
            <p:ph sz="quarter" idx="12" hasCustomPrompt="1"/>
          </p:nvPr>
        </p:nvSpPr>
        <p:spPr>
          <a:xfrm>
            <a:off x="9302400" y="1431541"/>
            <a:ext cx="2739600" cy="320036"/>
          </a:xfrm>
          <a:prstGeom prst="rect">
            <a:avLst/>
          </a:prstGeom>
        </p:spPr>
        <p:txBody>
          <a:bodyPr/>
          <a:lstStyle>
            <a:lvl1pPr marL="0" indent="0" algn="r">
              <a:spcBef>
                <a:spcPts val="0"/>
              </a:spcBef>
              <a:buNone/>
              <a:defRPr sz="2000"/>
            </a:lvl1pPr>
          </a:lstStyle>
          <a:p>
            <a:pPr lvl="0"/>
            <a:r>
              <a:rPr lang="de-DE" dirty="0"/>
              <a:t>Ansprechpartner</a:t>
            </a:r>
          </a:p>
        </p:txBody>
      </p:sp>
    </p:spTree>
    <p:extLst>
      <p:ext uri="{BB962C8B-B14F-4D97-AF65-F5344CB8AC3E}">
        <p14:creationId xmlns:p14="http://schemas.microsoft.com/office/powerpoint/2010/main" val="1287608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>
                <a:latin typeface="+mn-lt"/>
              </a:defRPr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Formatvorlage des Untertitelmasters durch Klicken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fld id="{68157797-A8E4-47EA-9C1A-7C5D6CD7EB46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7202139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  <a:lvl2pPr>
              <a:defRPr>
                <a:latin typeface="+mn-lt"/>
              </a:defRPr>
            </a:lvl2pPr>
            <a:lvl3pPr>
              <a:defRPr>
                <a:latin typeface="+mn-lt"/>
              </a:defRPr>
            </a:lvl3pPr>
            <a:lvl4pPr>
              <a:defRPr>
                <a:latin typeface="+mn-lt"/>
              </a:defRPr>
            </a:lvl4pPr>
            <a:lvl5pPr>
              <a:defRPr>
                <a:latin typeface="+mn-lt"/>
              </a:defRPr>
            </a:lvl5pPr>
          </a:lstStyle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6"/>
          </a:xfrm>
        </p:spPr>
        <p:txBody>
          <a:bodyPr/>
          <a:lstStyle>
            <a:lvl1pPr>
              <a:defRPr>
                <a:latin typeface="+mn-lt"/>
              </a:defRPr>
            </a:lvl1pPr>
          </a:lstStyle>
          <a:p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fld id="{68157797-A8E4-47EA-9C1A-7C5D6CD7EB46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7352829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>
                <a:latin typeface="+mn-lt"/>
              </a:defRPr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fld id="{68157797-A8E4-47EA-9C1A-7C5D6CD7EB46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4278025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>
            <a:lvl1pPr>
              <a:defRPr>
                <a:latin typeface="+mn-lt"/>
              </a:defRPr>
            </a:lvl1pPr>
            <a:lvl2pPr>
              <a:defRPr>
                <a:latin typeface="+mn-lt"/>
              </a:defRPr>
            </a:lvl2pPr>
            <a:lvl3pPr>
              <a:defRPr>
                <a:latin typeface="+mn-lt"/>
              </a:defRPr>
            </a:lvl3pPr>
            <a:lvl4pPr>
              <a:defRPr>
                <a:latin typeface="+mn-lt"/>
              </a:defRPr>
            </a:lvl4pPr>
            <a:lvl5pPr>
              <a:defRPr>
                <a:latin typeface="+mn-lt"/>
              </a:defRPr>
            </a:lvl5pPr>
          </a:lstStyle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>
            <a:lvl1pPr>
              <a:defRPr>
                <a:latin typeface="+mn-lt"/>
              </a:defRPr>
            </a:lvl1pPr>
            <a:lvl2pPr>
              <a:defRPr>
                <a:latin typeface="+mn-lt"/>
              </a:defRPr>
            </a:lvl2pPr>
            <a:lvl3pPr>
              <a:defRPr>
                <a:latin typeface="+mn-lt"/>
              </a:defRPr>
            </a:lvl3pPr>
            <a:lvl4pPr>
              <a:defRPr>
                <a:latin typeface="+mn-lt"/>
              </a:defRPr>
            </a:lvl4pPr>
            <a:lvl5pPr>
              <a:defRPr>
                <a:latin typeface="+mn-lt"/>
              </a:defRPr>
            </a:lvl5pPr>
          </a:lstStyle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fld id="{68157797-A8E4-47EA-9C1A-7C5D6CD7EB46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7403074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>
            <a:lvl1pPr>
              <a:defRPr>
                <a:latin typeface="+mn-lt"/>
              </a:defRPr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>
            <a:lvl1pPr>
              <a:defRPr>
                <a:latin typeface="+mn-lt"/>
              </a:defRPr>
            </a:lvl1pPr>
            <a:lvl2pPr>
              <a:defRPr>
                <a:latin typeface="+mn-lt"/>
              </a:defRPr>
            </a:lvl2pPr>
            <a:lvl3pPr>
              <a:defRPr>
                <a:latin typeface="+mn-lt"/>
              </a:defRPr>
            </a:lvl3pPr>
            <a:lvl4pPr>
              <a:defRPr>
                <a:latin typeface="+mn-lt"/>
              </a:defRPr>
            </a:lvl4pPr>
            <a:lvl5pPr>
              <a:defRPr>
                <a:latin typeface="+mn-lt"/>
              </a:defRPr>
            </a:lvl5pPr>
          </a:lstStyle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>
            <a:lvl1pPr>
              <a:defRPr>
                <a:latin typeface="+mn-lt"/>
              </a:defRPr>
            </a:lvl1pPr>
            <a:lvl2pPr>
              <a:defRPr>
                <a:latin typeface="+mn-lt"/>
              </a:defRPr>
            </a:lvl2pPr>
            <a:lvl3pPr>
              <a:defRPr>
                <a:latin typeface="+mn-lt"/>
              </a:defRPr>
            </a:lvl3pPr>
            <a:lvl4pPr>
              <a:defRPr>
                <a:latin typeface="+mn-lt"/>
              </a:defRPr>
            </a:lvl4pPr>
            <a:lvl5pPr>
              <a:defRPr>
                <a:latin typeface="+mn-lt"/>
              </a:defRPr>
            </a:lvl5pPr>
          </a:lstStyle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endParaRPr lang="de-DE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endParaRPr lang="de-DE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fld id="{68157797-A8E4-47EA-9C1A-7C5D6CD7EB46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6201381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fld id="{68157797-A8E4-47EA-9C1A-7C5D6CD7EB46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606217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endParaRPr lang="de-DE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fld id="{68157797-A8E4-47EA-9C1A-7C5D6CD7EB46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3625099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>
                <a:latin typeface="+mn-lt"/>
              </a:defRPr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>
                <a:latin typeface="+mn-lt"/>
              </a:defRPr>
            </a:lvl1pPr>
            <a:lvl2pPr>
              <a:defRPr sz="2800">
                <a:latin typeface="+mn-lt"/>
              </a:defRPr>
            </a:lvl2pPr>
            <a:lvl3pPr>
              <a:defRPr sz="2400">
                <a:latin typeface="+mn-lt"/>
              </a:defRPr>
            </a:lvl3pPr>
            <a:lvl4pPr>
              <a:defRPr sz="2000">
                <a:latin typeface="+mn-lt"/>
              </a:defRPr>
            </a:lvl4pPr>
            <a:lvl5pPr>
              <a:defRPr sz="2000">
                <a:latin typeface="+mn-lt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>
                <a:latin typeface="+mn-lt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fld id="{68157797-A8E4-47EA-9C1A-7C5D6CD7EB46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4027770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.xml"/><Relationship Id="rId13" Type="http://schemas.openxmlformats.org/officeDocument/2006/relationships/image" Target="../media/image3.png"/><Relationship Id="rId3" Type="http://schemas.openxmlformats.org/officeDocument/2006/relationships/slideLayout" Target="../slideLayouts/slideLayout4.xml"/><Relationship Id="rId7" Type="http://schemas.openxmlformats.org/officeDocument/2006/relationships/slideLayout" Target="../slideLayouts/slideLayout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Relationship Id="rId6" Type="http://schemas.openxmlformats.org/officeDocument/2006/relationships/slideLayout" Target="../slideLayouts/slideLayout7.xml"/><Relationship Id="rId11" Type="http://schemas.openxmlformats.org/officeDocument/2006/relationships/slideLayout" Target="../slideLayouts/slideLayout12.xml"/><Relationship Id="rId5" Type="http://schemas.openxmlformats.org/officeDocument/2006/relationships/slideLayout" Target="../slideLayouts/slideLayout6.xml"/><Relationship Id="rId10" Type="http://schemas.openxmlformats.org/officeDocument/2006/relationships/slideLayout" Target="../slideLayouts/slideLayout11.xml"/><Relationship Id="rId4" Type="http://schemas.openxmlformats.org/officeDocument/2006/relationships/slideLayout" Target="../slideLayouts/slideLayout5.xml"/><Relationship Id="rId9" Type="http://schemas.openxmlformats.org/officeDocument/2006/relationships/slideLayout" Target="../slideLayouts/slideLayout10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3.pn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theme" Target="../theme/theme4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Rechteck 2"/>
          <p:cNvSpPr/>
          <p:nvPr userDrawn="1"/>
        </p:nvSpPr>
        <p:spPr>
          <a:xfrm>
            <a:off x="9144001" y="0"/>
            <a:ext cx="3048000" cy="6858000"/>
          </a:xfrm>
          <a:prstGeom prst="rect">
            <a:avLst/>
          </a:prstGeom>
          <a:solidFill>
            <a:schemeClr val="bg1">
              <a:alpha val="7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4" name="Grafik 3"/>
          <p:cNvPicPr>
            <a:picLocks noChangeAspect="1"/>
          </p:cNvPicPr>
          <p:nvPr userDrawn="1"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01189" y="3741614"/>
            <a:ext cx="2333624" cy="261595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>
        <p:nvSpPr>
          <p:cNvPr id="7" name="Titel 1"/>
          <p:cNvSpPr txBox="1">
            <a:spLocks/>
          </p:cNvSpPr>
          <p:nvPr userDrawn="1"/>
        </p:nvSpPr>
        <p:spPr>
          <a:xfrm>
            <a:off x="9302931" y="299811"/>
            <a:ext cx="2741023" cy="1542052"/>
          </a:xfrm>
          <a:prstGeom prst="rect">
            <a:avLst/>
          </a:prstGeom>
        </p:spPr>
        <p:txBody>
          <a:bodyPr/>
          <a:lstStyle>
            <a:lvl1pPr algn="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000" kern="1200" baseline="0">
                <a:solidFill>
                  <a:schemeClr val="tx1"/>
                </a:solidFill>
                <a:latin typeface="+mn-lt"/>
                <a:ea typeface="+mj-ea"/>
                <a:cs typeface="+mj-cs"/>
              </a:defRPr>
            </a:lvl1pPr>
          </a:lstStyle>
          <a:p>
            <a:br>
              <a:rPr lang="de-DE" dirty="0"/>
            </a:br>
            <a:br>
              <a:rPr lang="de-DE" dirty="0"/>
            </a:br>
            <a:r>
              <a:rPr lang="de-DE" dirty="0"/>
              <a:t>Gemeinde Nordheim</a:t>
            </a:r>
            <a:br>
              <a:rPr lang="de-DE" dirty="0"/>
            </a:br>
            <a:br>
              <a:rPr lang="de-DE" dirty="0"/>
            </a:b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2038061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3" r:id="rId1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eck 6"/>
          <p:cNvSpPr/>
          <p:nvPr userDrawn="1"/>
        </p:nvSpPr>
        <p:spPr>
          <a:xfrm rot="16200000">
            <a:off x="5809212" y="475210"/>
            <a:ext cx="573578" cy="12192002"/>
          </a:xfrm>
          <a:prstGeom prst="rect">
            <a:avLst/>
          </a:prstGeom>
          <a:solidFill>
            <a:schemeClr val="bg2">
              <a:alpha val="7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8" name="Grafik 7"/>
          <p:cNvPicPr>
            <a:picLocks noChangeAspect="1"/>
          </p:cNvPicPr>
          <p:nvPr userDrawn="1"/>
        </p:nvPicPr>
        <p:blipFill>
          <a:blip r:embed="rId1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32386" y="5992053"/>
            <a:ext cx="728513" cy="81665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dirty="0"/>
              <a:t>Formatvorlagen des Textmasters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/>
                </a:solidFill>
                <a:latin typeface="+mn-lt"/>
              </a:defRPr>
            </a:lvl1pPr>
          </a:lstStyle>
          <a:p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/>
                </a:solidFill>
                <a:latin typeface="+mn-lt"/>
              </a:defRPr>
            </a:lvl1pPr>
          </a:lstStyle>
          <a:p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  <a:latin typeface="+mn-lt"/>
              </a:defRPr>
            </a:lvl1pPr>
          </a:lstStyle>
          <a:p>
            <a:fld id="{68157797-A8E4-47EA-9C1A-7C5D6CD7EB46}" type="slidenum">
              <a:rPr lang="de-DE" smtClean="0"/>
              <a:pPr/>
              <a:t>‹Nr.›</a:t>
            </a:fld>
            <a:r>
              <a:rPr lang="de-DE"/>
              <a:t> von x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3086745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0" r:id="rId1"/>
    <p:sldLayoutId id="2147483681" r:id="rId2"/>
    <p:sldLayoutId id="2147483682" r:id="rId3"/>
    <p:sldLayoutId id="2147483683" r:id="rId4"/>
    <p:sldLayoutId id="2147483684" r:id="rId5"/>
    <p:sldLayoutId id="2147483685" r:id="rId6"/>
    <p:sldLayoutId id="2147483686" r:id="rId7"/>
    <p:sldLayoutId id="2147483687" r:id="rId8"/>
    <p:sldLayoutId id="2147483688" r:id="rId9"/>
    <p:sldLayoutId id="2147483689" r:id="rId10"/>
    <p:sldLayoutId id="2147483690" r:id="rId11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n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eck 6"/>
          <p:cNvSpPr/>
          <p:nvPr userDrawn="1"/>
        </p:nvSpPr>
        <p:spPr>
          <a:xfrm rot="16200000">
            <a:off x="5809212" y="475210"/>
            <a:ext cx="573578" cy="12192002"/>
          </a:xfrm>
          <a:prstGeom prst="rect">
            <a:avLst/>
          </a:prstGeom>
          <a:solidFill>
            <a:schemeClr val="bg2">
              <a:alpha val="7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dirty="0"/>
              <a:t>Formatvorlagen des Textmasters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/>
                </a:solidFill>
                <a:latin typeface="+mn-lt"/>
              </a:defRPr>
            </a:lvl1pPr>
          </a:lstStyle>
          <a:p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/>
                </a:solidFill>
                <a:latin typeface="+mn-lt"/>
              </a:defRPr>
            </a:lvl1pPr>
          </a:lstStyle>
          <a:p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  <a:latin typeface="+mn-lt"/>
              </a:defRPr>
            </a:lvl1pPr>
          </a:lstStyle>
          <a:p>
            <a:fld id="{68157797-A8E4-47EA-9C1A-7C5D6CD7EB46}" type="slidenum">
              <a:rPr lang="de-DE" smtClean="0"/>
              <a:pPr/>
              <a:t>‹Nr.›</a:t>
            </a:fld>
            <a:r>
              <a:rPr lang="de-DE"/>
              <a:t> von x</a:t>
            </a:r>
            <a:endParaRPr lang="de-DE" dirty="0"/>
          </a:p>
        </p:txBody>
      </p:sp>
      <p:pic>
        <p:nvPicPr>
          <p:cNvPr id="9" name="Grafik 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6932" y="3705448"/>
            <a:ext cx="3805068" cy="2586182"/>
          </a:xfrm>
          <a:prstGeom prst="rect">
            <a:avLst/>
          </a:prstGeom>
        </p:spPr>
      </p:pic>
      <p:pic>
        <p:nvPicPr>
          <p:cNvPr id="10" name="Grafik 9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6932" y="1544811"/>
            <a:ext cx="3805068" cy="2160637"/>
          </a:xfrm>
          <a:prstGeom prst="rect">
            <a:avLst/>
          </a:prstGeom>
        </p:spPr>
      </p:pic>
      <p:pic>
        <p:nvPicPr>
          <p:cNvPr id="11" name="Grafik 10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6932" y="0"/>
            <a:ext cx="3805068" cy="1544811"/>
          </a:xfrm>
          <a:prstGeom prst="rect">
            <a:avLst/>
          </a:prstGeom>
        </p:spPr>
      </p:pic>
      <p:pic>
        <p:nvPicPr>
          <p:cNvPr id="8" name="Grafik 7"/>
          <p:cNvPicPr>
            <a:picLocks noChangeAspect="1"/>
          </p:cNvPicPr>
          <p:nvPr userDrawn="1"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32386" y="5992053"/>
            <a:ext cx="728513" cy="81665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  <p:extLst>
      <p:ext uri="{BB962C8B-B14F-4D97-AF65-F5344CB8AC3E}">
        <p14:creationId xmlns:p14="http://schemas.microsoft.com/office/powerpoint/2010/main" val="28560896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8" r:id="rId1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n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fik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Rechteck 7"/>
          <p:cNvSpPr/>
          <p:nvPr userDrawn="1"/>
        </p:nvSpPr>
        <p:spPr>
          <a:xfrm>
            <a:off x="9144001" y="0"/>
            <a:ext cx="3048000" cy="6858000"/>
          </a:xfrm>
          <a:prstGeom prst="rect">
            <a:avLst/>
          </a:prstGeom>
          <a:solidFill>
            <a:schemeClr val="bg1">
              <a:alpha val="7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9" name="Grafik 8"/>
          <p:cNvPicPr>
            <a:picLocks noChangeAspect="1"/>
          </p:cNvPicPr>
          <p:nvPr userDrawn="1"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01189" y="3741614"/>
            <a:ext cx="2333624" cy="261595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>
        <p:nvSpPr>
          <p:cNvPr id="12" name="Titel 1"/>
          <p:cNvSpPr txBox="1">
            <a:spLocks/>
          </p:cNvSpPr>
          <p:nvPr userDrawn="1"/>
        </p:nvSpPr>
        <p:spPr>
          <a:xfrm>
            <a:off x="9302931" y="299811"/>
            <a:ext cx="2741023" cy="1542052"/>
          </a:xfrm>
          <a:prstGeom prst="rect">
            <a:avLst/>
          </a:prstGeom>
        </p:spPr>
        <p:txBody>
          <a:bodyPr/>
          <a:lstStyle>
            <a:lvl1pPr algn="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000" kern="1200" baseline="0">
                <a:solidFill>
                  <a:schemeClr val="tx1"/>
                </a:solidFill>
                <a:latin typeface="+mn-lt"/>
                <a:ea typeface="+mj-ea"/>
                <a:cs typeface="+mj-cs"/>
              </a:defRPr>
            </a:lvl1pPr>
          </a:lstStyle>
          <a:p>
            <a:br>
              <a:rPr lang="de-DE" dirty="0"/>
            </a:br>
            <a:br>
              <a:rPr lang="de-DE" dirty="0"/>
            </a:br>
            <a:r>
              <a:rPr lang="de-DE" dirty="0"/>
              <a:t>Gemeinde Nordheim</a:t>
            </a:r>
            <a:br>
              <a:rPr lang="de-DE" dirty="0"/>
            </a:br>
            <a:br>
              <a:rPr lang="de-DE" dirty="0"/>
            </a:b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9656469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4" r:id="rId1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3.emf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Jahresabschluss 2017</a:t>
            </a:r>
          </a:p>
        </p:txBody>
      </p:sp>
      <p:sp>
        <p:nvSpPr>
          <p:cNvPr id="5" name="Inhaltsplatzhalter 4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de-DE" dirty="0"/>
              <a:t>VA 24.09.2025/ GRS 25.09.2025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r>
              <a:rPr lang="de-DE" dirty="0"/>
              <a:t>Kämmerei</a:t>
            </a:r>
          </a:p>
        </p:txBody>
      </p:sp>
      <p:sp>
        <p:nvSpPr>
          <p:cNvPr id="2" name="Textfeld 1">
            <a:extLst>
              <a:ext uri="{FF2B5EF4-FFF2-40B4-BE49-F238E27FC236}">
                <a16:creationId xmlns:a16="http://schemas.microsoft.com/office/drawing/2014/main" id="{6423F6BD-51D2-4C38-A5CC-CAB1421C1398}"/>
              </a:ext>
            </a:extLst>
          </p:cNvPr>
          <p:cNvSpPr txBox="1"/>
          <p:nvPr/>
        </p:nvSpPr>
        <p:spPr>
          <a:xfrm>
            <a:off x="3524468" y="3153018"/>
            <a:ext cx="460353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de-DE" sz="2400" dirty="0">
                <a:solidFill>
                  <a:schemeClr val="bg1"/>
                </a:solidFill>
              </a:rPr>
              <a:t>zur Sitzungsvorlage 73/2025</a:t>
            </a:r>
          </a:p>
        </p:txBody>
      </p:sp>
    </p:spTree>
    <p:extLst>
      <p:ext uri="{BB962C8B-B14F-4D97-AF65-F5344CB8AC3E}">
        <p14:creationId xmlns:p14="http://schemas.microsoft.com/office/powerpoint/2010/main" val="335294720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>
            <a:extLst>
              <a:ext uri="{FF2B5EF4-FFF2-40B4-BE49-F238E27FC236}">
                <a16:creationId xmlns:a16="http://schemas.microsoft.com/office/drawing/2014/main" id="{C06EF8E8-3F2E-4040-8919-F82C46D24A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Ergebnisrechnung 2017</a:t>
            </a:r>
          </a:p>
        </p:txBody>
      </p:sp>
      <p:sp>
        <p:nvSpPr>
          <p:cNvPr id="8" name="Datumsplatzhalt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dirty="0"/>
              <a:t>24.09.2025	</a:t>
            </a:r>
          </a:p>
        </p:txBody>
      </p:sp>
      <p:sp>
        <p:nvSpPr>
          <p:cNvPr id="9" name="Fußzeilenplatzhalt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/>
              <a:t>Präsentation zur Sitzungsvorlage 73/2025</a:t>
            </a:r>
          </a:p>
        </p:txBody>
      </p:sp>
      <p:sp>
        <p:nvSpPr>
          <p:cNvPr id="10" name="Foliennummernplatzhalt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157797-A8E4-47EA-9C1A-7C5D6CD7EB46}" type="slidenum">
              <a:rPr lang="de-DE" smtClean="0"/>
              <a:t>2</a:t>
            </a:fld>
            <a:endParaRPr lang="de-DE" dirty="0"/>
          </a:p>
        </p:txBody>
      </p:sp>
      <p:sp>
        <p:nvSpPr>
          <p:cNvPr id="7" name="Legende: Linie 6">
            <a:extLst>
              <a:ext uri="{FF2B5EF4-FFF2-40B4-BE49-F238E27FC236}">
                <a16:creationId xmlns:a16="http://schemas.microsoft.com/office/drawing/2014/main" id="{A69D4F03-661E-4F83-B7B5-3E8B1D8D8593}"/>
              </a:ext>
            </a:extLst>
          </p:cNvPr>
          <p:cNvSpPr/>
          <p:nvPr/>
        </p:nvSpPr>
        <p:spPr>
          <a:xfrm>
            <a:off x="9314437" y="686717"/>
            <a:ext cx="2407223" cy="605945"/>
          </a:xfrm>
          <a:prstGeom prst="borderCallout1">
            <a:avLst>
              <a:gd name="adj1" fmla="val 66812"/>
              <a:gd name="adj2" fmla="val -1433"/>
              <a:gd name="adj3" fmla="val 185514"/>
              <a:gd name="adj4" fmla="val -14699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de-DE" sz="1200" b="1" dirty="0">
                <a:solidFill>
                  <a:schemeClr val="tx1"/>
                </a:solidFill>
              </a:rPr>
              <a:t>Höherer Gemeindeanteil Einkommenssteuer, weniger Gewerbesteuer</a:t>
            </a:r>
          </a:p>
        </p:txBody>
      </p:sp>
      <p:sp>
        <p:nvSpPr>
          <p:cNvPr id="12" name="Legende: Linie 11">
            <a:extLst>
              <a:ext uri="{FF2B5EF4-FFF2-40B4-BE49-F238E27FC236}">
                <a16:creationId xmlns:a16="http://schemas.microsoft.com/office/drawing/2014/main" id="{CAC48C11-EBDD-417E-AD85-1D322F21935C}"/>
              </a:ext>
            </a:extLst>
          </p:cNvPr>
          <p:cNvSpPr/>
          <p:nvPr/>
        </p:nvSpPr>
        <p:spPr>
          <a:xfrm>
            <a:off x="9314438" y="1334693"/>
            <a:ext cx="2407224" cy="829194"/>
          </a:xfrm>
          <a:prstGeom prst="borderCallout1">
            <a:avLst>
              <a:gd name="adj1" fmla="val 53074"/>
              <a:gd name="adj2" fmla="val -1034"/>
              <a:gd name="adj3" fmla="val 84356"/>
              <a:gd name="adj4" fmla="val -13657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de-DE" sz="1200" b="1" dirty="0">
                <a:solidFill>
                  <a:schemeClr val="tx1"/>
                </a:solidFill>
              </a:rPr>
              <a:t>Schlüsselzuweisungen/ Kommunale Investitionspauschale und Zuweisungen für laufende Zwecke</a:t>
            </a:r>
          </a:p>
        </p:txBody>
      </p:sp>
      <p:sp>
        <p:nvSpPr>
          <p:cNvPr id="15" name="Legende: Linie 14">
            <a:extLst>
              <a:ext uri="{FF2B5EF4-FFF2-40B4-BE49-F238E27FC236}">
                <a16:creationId xmlns:a16="http://schemas.microsoft.com/office/drawing/2014/main" id="{CE22C156-27E1-4DF6-9BAE-0826B0647F96}"/>
              </a:ext>
            </a:extLst>
          </p:cNvPr>
          <p:cNvSpPr/>
          <p:nvPr/>
        </p:nvSpPr>
        <p:spPr>
          <a:xfrm>
            <a:off x="9341070" y="2205918"/>
            <a:ext cx="2407224" cy="716400"/>
          </a:xfrm>
          <a:prstGeom prst="borderCallout1">
            <a:avLst>
              <a:gd name="adj1" fmla="val 53074"/>
              <a:gd name="adj2" fmla="val -1034"/>
              <a:gd name="adj3" fmla="val 71250"/>
              <a:gd name="adj4" fmla="val -15398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de-DE" sz="1200" b="1" dirty="0">
                <a:solidFill>
                  <a:schemeClr val="tx1"/>
                </a:solidFill>
              </a:rPr>
              <a:t>Abwassergebühren und Auflösung Gebührenrückstellung aus vergangener Jahre</a:t>
            </a:r>
          </a:p>
        </p:txBody>
      </p:sp>
      <p:sp>
        <p:nvSpPr>
          <p:cNvPr id="17" name="Legende: Linie 16">
            <a:extLst>
              <a:ext uri="{FF2B5EF4-FFF2-40B4-BE49-F238E27FC236}">
                <a16:creationId xmlns:a16="http://schemas.microsoft.com/office/drawing/2014/main" id="{E768E411-08B3-4D9C-B3C9-9F4DE2B4EF94}"/>
              </a:ext>
            </a:extLst>
          </p:cNvPr>
          <p:cNvSpPr/>
          <p:nvPr/>
        </p:nvSpPr>
        <p:spPr>
          <a:xfrm>
            <a:off x="9341070" y="3038364"/>
            <a:ext cx="2380592" cy="469464"/>
          </a:xfrm>
          <a:prstGeom prst="borderCallout1">
            <a:avLst>
              <a:gd name="adj1" fmla="val 53074"/>
              <a:gd name="adj2" fmla="val -1034"/>
              <a:gd name="adj3" fmla="val 72516"/>
              <a:gd name="adj4" fmla="val -15352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de-DE" sz="1200" b="1" dirty="0">
                <a:solidFill>
                  <a:schemeClr val="tx1"/>
                </a:solidFill>
              </a:rPr>
              <a:t>Zuschuss des Landes für die Umrüstung Straßenbeleuchtung</a:t>
            </a:r>
          </a:p>
        </p:txBody>
      </p:sp>
      <p:sp>
        <p:nvSpPr>
          <p:cNvPr id="21" name="Legende: Linie 20">
            <a:extLst>
              <a:ext uri="{FF2B5EF4-FFF2-40B4-BE49-F238E27FC236}">
                <a16:creationId xmlns:a16="http://schemas.microsoft.com/office/drawing/2014/main" id="{AE89CADA-9E17-4C4E-AFF5-9C2C858EC149}"/>
              </a:ext>
            </a:extLst>
          </p:cNvPr>
          <p:cNvSpPr/>
          <p:nvPr/>
        </p:nvSpPr>
        <p:spPr>
          <a:xfrm>
            <a:off x="9447130" y="4155804"/>
            <a:ext cx="2274532" cy="483530"/>
          </a:xfrm>
          <a:prstGeom prst="borderCallout1">
            <a:avLst>
              <a:gd name="adj1" fmla="val 55400"/>
              <a:gd name="adj2" fmla="val -1345"/>
              <a:gd name="adj3" fmla="val 101351"/>
              <a:gd name="adj4" fmla="val -21080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de-DE" sz="1200" b="1" dirty="0">
                <a:solidFill>
                  <a:schemeClr val="tx1"/>
                </a:solidFill>
              </a:rPr>
              <a:t>Unterhaltung des unbeweglichen Vermögens</a:t>
            </a:r>
          </a:p>
        </p:txBody>
      </p:sp>
      <p:sp>
        <p:nvSpPr>
          <p:cNvPr id="22" name="Legende: Linie 21">
            <a:extLst>
              <a:ext uri="{FF2B5EF4-FFF2-40B4-BE49-F238E27FC236}">
                <a16:creationId xmlns:a16="http://schemas.microsoft.com/office/drawing/2014/main" id="{24742D69-43D1-466B-B6CE-051A64C7F134}"/>
              </a:ext>
            </a:extLst>
          </p:cNvPr>
          <p:cNvSpPr/>
          <p:nvPr/>
        </p:nvSpPr>
        <p:spPr>
          <a:xfrm>
            <a:off x="9447130" y="4882955"/>
            <a:ext cx="2036380" cy="483530"/>
          </a:xfrm>
          <a:prstGeom prst="borderCallout1">
            <a:avLst>
              <a:gd name="adj1" fmla="val 52139"/>
              <a:gd name="adj2" fmla="val -571"/>
              <a:gd name="adj3" fmla="val 72006"/>
              <a:gd name="adj4" fmla="val -22858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de-DE" sz="1200" b="1" dirty="0">
                <a:solidFill>
                  <a:schemeClr val="tx1"/>
                </a:solidFill>
              </a:rPr>
              <a:t>Gewerbesteuerumlage</a:t>
            </a:r>
          </a:p>
        </p:txBody>
      </p:sp>
      <p:grpSp>
        <p:nvGrpSpPr>
          <p:cNvPr id="26" name="Gruppieren 25">
            <a:extLst>
              <a:ext uri="{FF2B5EF4-FFF2-40B4-BE49-F238E27FC236}">
                <a16:creationId xmlns:a16="http://schemas.microsoft.com/office/drawing/2014/main" id="{A7CD7ACD-07BB-495B-99CF-E6D91BFF3DF4}"/>
              </a:ext>
            </a:extLst>
          </p:cNvPr>
          <p:cNvGrpSpPr/>
          <p:nvPr/>
        </p:nvGrpSpPr>
        <p:grpSpPr>
          <a:xfrm>
            <a:off x="945929" y="1377754"/>
            <a:ext cx="7999590" cy="4810211"/>
            <a:chOff x="945929" y="1377754"/>
            <a:chExt cx="7999590" cy="4810211"/>
          </a:xfrm>
        </p:grpSpPr>
        <p:pic>
          <p:nvPicPr>
            <p:cNvPr id="25" name="Grafik 24">
              <a:extLst>
                <a:ext uri="{FF2B5EF4-FFF2-40B4-BE49-F238E27FC236}">
                  <a16:creationId xmlns:a16="http://schemas.microsoft.com/office/drawing/2014/main" id="{3CDDAE3A-0425-4AE8-B490-FFEE66040F6D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945929" y="1377754"/>
              <a:ext cx="7999590" cy="4810211"/>
            </a:xfrm>
            <a:prstGeom prst="rect">
              <a:avLst/>
            </a:prstGeom>
          </p:spPr>
        </p:pic>
        <p:sp>
          <p:nvSpPr>
            <p:cNvPr id="23" name="Rechteck 22">
              <a:extLst>
                <a:ext uri="{FF2B5EF4-FFF2-40B4-BE49-F238E27FC236}">
                  <a16:creationId xmlns:a16="http://schemas.microsoft.com/office/drawing/2014/main" id="{3D0804CC-EAE8-4B6B-8B1D-4B4AF3576442}"/>
                </a:ext>
              </a:extLst>
            </p:cNvPr>
            <p:cNvSpPr/>
            <p:nvPr/>
          </p:nvSpPr>
          <p:spPr>
            <a:xfrm>
              <a:off x="6243145" y="5887324"/>
              <a:ext cx="1300655" cy="260131"/>
            </a:xfrm>
            <a:prstGeom prst="rect">
              <a:avLst/>
            </a:prstGeom>
            <a:noFill/>
            <a:ln w="28575">
              <a:solidFill>
                <a:srgbClr val="0000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</p:spTree>
    <p:extLst>
      <p:ext uri="{BB962C8B-B14F-4D97-AF65-F5344CB8AC3E}">
        <p14:creationId xmlns:p14="http://schemas.microsoft.com/office/powerpoint/2010/main" val="312355821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>
            <a:extLst>
              <a:ext uri="{FF2B5EF4-FFF2-40B4-BE49-F238E27FC236}">
                <a16:creationId xmlns:a16="http://schemas.microsoft.com/office/drawing/2014/main" id="{C06EF8E8-3F2E-4040-8919-F82C46D24A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Ergebnisrechnung 2017</a:t>
            </a:r>
          </a:p>
        </p:txBody>
      </p:sp>
      <p:sp>
        <p:nvSpPr>
          <p:cNvPr id="8" name="Datumsplatzhalt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dirty="0"/>
              <a:t>24.09.2025	</a:t>
            </a:r>
          </a:p>
        </p:txBody>
      </p:sp>
      <p:sp>
        <p:nvSpPr>
          <p:cNvPr id="9" name="Fußzeilenplatzhalt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/>
              <a:t>Präsentation zur Sitzungsvorlage 73/2025</a:t>
            </a:r>
          </a:p>
        </p:txBody>
      </p:sp>
      <p:sp>
        <p:nvSpPr>
          <p:cNvPr id="10" name="Foliennummernplatzhalt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157797-A8E4-47EA-9C1A-7C5D6CD7EB46}" type="slidenum">
              <a:rPr lang="de-DE" smtClean="0"/>
              <a:t>3</a:t>
            </a:fld>
            <a:endParaRPr lang="de-DE" dirty="0"/>
          </a:p>
        </p:txBody>
      </p:sp>
      <p:pic>
        <p:nvPicPr>
          <p:cNvPr id="2" name="Grafik 1">
            <a:extLst>
              <a:ext uri="{FF2B5EF4-FFF2-40B4-BE49-F238E27FC236}">
                <a16:creationId xmlns:a16="http://schemas.microsoft.com/office/drawing/2014/main" id="{8099B6FF-39BB-4467-A6C1-7A5FF34EC79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5429" y="1540044"/>
            <a:ext cx="7991147" cy="1031537"/>
          </a:xfrm>
          <a:prstGeom prst="rect">
            <a:avLst/>
          </a:prstGeom>
        </p:spPr>
      </p:pic>
      <p:sp>
        <p:nvSpPr>
          <p:cNvPr id="5" name="Textfeld 4">
            <a:extLst>
              <a:ext uri="{FF2B5EF4-FFF2-40B4-BE49-F238E27FC236}">
                <a16:creationId xmlns:a16="http://schemas.microsoft.com/office/drawing/2014/main" id="{78932510-9F9D-44B5-ABB1-0F0F533579AF}"/>
              </a:ext>
            </a:extLst>
          </p:cNvPr>
          <p:cNvSpPr txBox="1"/>
          <p:nvPr/>
        </p:nvSpPr>
        <p:spPr>
          <a:xfrm>
            <a:off x="955429" y="2892972"/>
            <a:ext cx="83619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Zum Ausgleich des Fehlbetrages des „Ordentlichen Ergebnis“ wurde der </a:t>
            </a:r>
            <a:r>
              <a:rPr lang="de-DE" b="1" dirty="0"/>
              <a:t>Überschuss des Sonderergebnisses</a:t>
            </a:r>
            <a:r>
              <a:rPr lang="de-DE" dirty="0"/>
              <a:t> herangezogen.			</a:t>
            </a:r>
          </a:p>
        </p:txBody>
      </p:sp>
      <p:graphicFrame>
        <p:nvGraphicFramePr>
          <p:cNvPr id="6" name="Tabelle 6">
            <a:extLst>
              <a:ext uri="{FF2B5EF4-FFF2-40B4-BE49-F238E27FC236}">
                <a16:creationId xmlns:a16="http://schemas.microsoft.com/office/drawing/2014/main" id="{4DDEB8D1-ABD5-4E68-B0B6-C56E0912086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32980736"/>
              </p:ext>
            </p:extLst>
          </p:nvPr>
        </p:nvGraphicFramePr>
        <p:xfrm>
          <a:off x="1072425" y="3629067"/>
          <a:ext cx="8128000" cy="1112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258541">
                  <a:extLst>
                    <a:ext uri="{9D8B030D-6E8A-4147-A177-3AD203B41FA5}">
                      <a16:colId xmlns:a16="http://schemas.microsoft.com/office/drawing/2014/main" val="1437289979"/>
                    </a:ext>
                  </a:extLst>
                </a:gridCol>
                <a:gridCol w="1869459">
                  <a:extLst>
                    <a:ext uri="{9D8B030D-6E8A-4147-A177-3AD203B41FA5}">
                      <a16:colId xmlns:a16="http://schemas.microsoft.com/office/drawing/2014/main" val="409369094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de-DE" b="0" dirty="0">
                          <a:solidFill>
                            <a:sysClr val="windowText" lastClr="000000"/>
                          </a:solidFill>
                        </a:rPr>
                        <a:t>Ordentliches Ergebnis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b="0" dirty="0">
                          <a:solidFill>
                            <a:schemeClr val="tx1"/>
                          </a:solidFill>
                        </a:rPr>
                        <a:t>-56.432 Euro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0140488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e-DE" dirty="0"/>
                        <a:t>Sonderergebnis</a:t>
                      </a: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dirty="0"/>
                        <a:t>68.029 Euro</a:t>
                      </a: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8920833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e-DE" b="1" dirty="0"/>
                        <a:t>Differenz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dirty="0"/>
                        <a:t>11.596 Euro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44867550"/>
                  </a:ext>
                </a:extLst>
              </a:tr>
            </a:tbl>
          </a:graphicData>
        </a:graphic>
      </p:graphicFrame>
      <p:sp>
        <p:nvSpPr>
          <p:cNvPr id="11" name="Textfeld 10">
            <a:extLst>
              <a:ext uri="{FF2B5EF4-FFF2-40B4-BE49-F238E27FC236}">
                <a16:creationId xmlns:a16="http://schemas.microsoft.com/office/drawing/2014/main" id="{484CD7C4-1EC2-4D1E-ABAA-CB215814956A}"/>
              </a:ext>
            </a:extLst>
          </p:cNvPr>
          <p:cNvSpPr txBox="1"/>
          <p:nvPr/>
        </p:nvSpPr>
        <p:spPr>
          <a:xfrm>
            <a:off x="955429" y="4902637"/>
            <a:ext cx="83619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Die 11.596 Euro wurden der </a:t>
            </a:r>
            <a:r>
              <a:rPr lang="de-DE" b="1" dirty="0"/>
              <a:t>Rücklage aus Überschüssen des Sonderergebnisses </a:t>
            </a:r>
            <a:r>
              <a:rPr lang="de-DE" dirty="0"/>
              <a:t>zugeführt. 		</a:t>
            </a:r>
          </a:p>
        </p:txBody>
      </p:sp>
    </p:spTree>
    <p:extLst>
      <p:ext uri="{BB962C8B-B14F-4D97-AF65-F5344CB8AC3E}">
        <p14:creationId xmlns:p14="http://schemas.microsoft.com/office/powerpoint/2010/main" val="83411877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>
            <a:extLst>
              <a:ext uri="{FF2B5EF4-FFF2-40B4-BE49-F238E27FC236}">
                <a16:creationId xmlns:a16="http://schemas.microsoft.com/office/drawing/2014/main" id="{C06EF8E8-3F2E-4040-8919-F82C46D24A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Finanzrechnung 2017</a:t>
            </a:r>
          </a:p>
        </p:txBody>
      </p:sp>
      <p:sp>
        <p:nvSpPr>
          <p:cNvPr id="8" name="Datumsplatzhalt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dirty="0"/>
              <a:t>24.09.2025	</a:t>
            </a:r>
          </a:p>
        </p:txBody>
      </p:sp>
      <p:sp>
        <p:nvSpPr>
          <p:cNvPr id="9" name="Fußzeilenplatzhalt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/>
              <a:t>Präsentation zur Sitzungsvorlage 73/2025</a:t>
            </a:r>
          </a:p>
        </p:txBody>
      </p:sp>
      <p:sp>
        <p:nvSpPr>
          <p:cNvPr id="10" name="Foliennummernplatzhalt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157797-A8E4-47EA-9C1A-7C5D6CD7EB46}" type="slidenum">
              <a:rPr lang="de-DE" smtClean="0"/>
              <a:t>4</a:t>
            </a:fld>
            <a:endParaRPr lang="de-DE" dirty="0"/>
          </a:p>
        </p:txBody>
      </p:sp>
      <p:sp>
        <p:nvSpPr>
          <p:cNvPr id="17" name="Legende: Linie 16">
            <a:extLst>
              <a:ext uri="{FF2B5EF4-FFF2-40B4-BE49-F238E27FC236}">
                <a16:creationId xmlns:a16="http://schemas.microsoft.com/office/drawing/2014/main" id="{E768E411-08B3-4D9C-B3C9-9F4DE2B4EF94}"/>
              </a:ext>
            </a:extLst>
          </p:cNvPr>
          <p:cNvSpPr/>
          <p:nvPr/>
        </p:nvSpPr>
        <p:spPr>
          <a:xfrm>
            <a:off x="9394098" y="2561405"/>
            <a:ext cx="2380592" cy="631112"/>
          </a:xfrm>
          <a:prstGeom prst="borderCallout1">
            <a:avLst>
              <a:gd name="adj1" fmla="val 53074"/>
              <a:gd name="adj2" fmla="val -1034"/>
              <a:gd name="adj3" fmla="val 75649"/>
              <a:gd name="adj4" fmla="val -27273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de-DE" sz="1200" dirty="0">
                <a:solidFill>
                  <a:schemeClr val="tx1"/>
                </a:solidFill>
              </a:rPr>
              <a:t>Weniger Zuweisungen aus </a:t>
            </a:r>
            <a:r>
              <a:rPr lang="de-DE" sz="1200" b="1" dirty="0">
                <a:solidFill>
                  <a:schemeClr val="tx1"/>
                </a:solidFill>
              </a:rPr>
              <a:t>Schulbauförderung </a:t>
            </a:r>
            <a:r>
              <a:rPr lang="de-DE" sz="1200" dirty="0">
                <a:solidFill>
                  <a:schemeClr val="tx1"/>
                </a:solidFill>
              </a:rPr>
              <a:t>im HJ wie geplant</a:t>
            </a:r>
          </a:p>
        </p:txBody>
      </p:sp>
      <p:sp>
        <p:nvSpPr>
          <p:cNvPr id="21" name="Legende: Linie 20">
            <a:extLst>
              <a:ext uri="{FF2B5EF4-FFF2-40B4-BE49-F238E27FC236}">
                <a16:creationId xmlns:a16="http://schemas.microsoft.com/office/drawing/2014/main" id="{AE89CADA-9E17-4C4E-AFF5-9C2C858EC149}"/>
              </a:ext>
            </a:extLst>
          </p:cNvPr>
          <p:cNvSpPr/>
          <p:nvPr/>
        </p:nvSpPr>
        <p:spPr>
          <a:xfrm>
            <a:off x="9341068" y="4406462"/>
            <a:ext cx="2380592" cy="772510"/>
          </a:xfrm>
          <a:prstGeom prst="borderCallout1">
            <a:avLst>
              <a:gd name="adj1" fmla="val 55400"/>
              <a:gd name="adj2" fmla="val -1345"/>
              <a:gd name="adj3" fmla="val 60690"/>
              <a:gd name="adj4" fmla="val -24192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de-DE" sz="1200" dirty="0">
                <a:solidFill>
                  <a:schemeClr val="tx1"/>
                </a:solidFill>
              </a:rPr>
              <a:t>Geringere Auszahlungen für </a:t>
            </a:r>
            <a:r>
              <a:rPr lang="de-DE" sz="1200" b="1" dirty="0">
                <a:solidFill>
                  <a:schemeClr val="tx1"/>
                </a:solidFill>
              </a:rPr>
              <a:t>verschiedene Baumaßnahmen </a:t>
            </a:r>
            <a:r>
              <a:rPr lang="de-DE" sz="1200" dirty="0">
                <a:solidFill>
                  <a:schemeClr val="tx1"/>
                </a:solidFill>
              </a:rPr>
              <a:t>wie in der Planung</a:t>
            </a:r>
          </a:p>
        </p:txBody>
      </p:sp>
      <p:pic>
        <p:nvPicPr>
          <p:cNvPr id="2" name="Grafik 1">
            <a:extLst>
              <a:ext uri="{FF2B5EF4-FFF2-40B4-BE49-F238E27FC236}">
                <a16:creationId xmlns:a16="http://schemas.microsoft.com/office/drawing/2014/main" id="{AA77AAC2-2912-49E9-8FEE-DBE43F098A3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0329" y="1407678"/>
            <a:ext cx="7756471" cy="1093367"/>
          </a:xfrm>
          <a:prstGeom prst="rect">
            <a:avLst/>
          </a:prstGeom>
        </p:spPr>
      </p:pic>
      <p:pic>
        <p:nvPicPr>
          <p:cNvPr id="4" name="Grafik 3">
            <a:extLst>
              <a:ext uri="{FF2B5EF4-FFF2-40B4-BE49-F238E27FC236}">
                <a16:creationId xmlns:a16="http://schemas.microsoft.com/office/drawing/2014/main" id="{9E938369-41C3-4CBF-900C-748EE8AC3D9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0329" y="2573669"/>
            <a:ext cx="7768319" cy="3645828"/>
          </a:xfrm>
          <a:prstGeom prst="rect">
            <a:avLst/>
          </a:prstGeom>
        </p:spPr>
      </p:pic>
      <p:sp>
        <p:nvSpPr>
          <p:cNvPr id="5" name="Rechteck 4">
            <a:extLst>
              <a:ext uri="{FF2B5EF4-FFF2-40B4-BE49-F238E27FC236}">
                <a16:creationId xmlns:a16="http://schemas.microsoft.com/office/drawing/2014/main" id="{0D1FDE36-8BAE-47A0-AFDD-D0B366487FBB}"/>
              </a:ext>
            </a:extLst>
          </p:cNvPr>
          <p:cNvSpPr/>
          <p:nvPr/>
        </p:nvSpPr>
        <p:spPr>
          <a:xfrm>
            <a:off x="6022428" y="2163887"/>
            <a:ext cx="1324303" cy="337158"/>
          </a:xfrm>
          <a:prstGeom prst="rect">
            <a:avLst/>
          </a:prstGeom>
          <a:noFill/>
          <a:ln w="28575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8" name="Rechteck 17">
            <a:extLst>
              <a:ext uri="{FF2B5EF4-FFF2-40B4-BE49-F238E27FC236}">
                <a16:creationId xmlns:a16="http://schemas.microsoft.com/office/drawing/2014/main" id="{3FAF9DFB-08FD-41C8-B809-9FB314E54142}"/>
              </a:ext>
            </a:extLst>
          </p:cNvPr>
          <p:cNvSpPr/>
          <p:nvPr/>
        </p:nvSpPr>
        <p:spPr>
          <a:xfrm>
            <a:off x="6022428" y="5882339"/>
            <a:ext cx="1324303" cy="337158"/>
          </a:xfrm>
          <a:prstGeom prst="rect">
            <a:avLst/>
          </a:prstGeom>
          <a:noFill/>
          <a:ln w="28575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6" name="Textfeld 5">
            <a:extLst>
              <a:ext uri="{FF2B5EF4-FFF2-40B4-BE49-F238E27FC236}">
                <a16:creationId xmlns:a16="http://schemas.microsoft.com/office/drawing/2014/main" id="{94B44AA4-60C5-4AC2-B8CD-F6C42543273E}"/>
              </a:ext>
            </a:extLst>
          </p:cNvPr>
          <p:cNvSpPr txBox="1"/>
          <p:nvPr/>
        </p:nvSpPr>
        <p:spPr>
          <a:xfrm>
            <a:off x="8805040" y="5323563"/>
            <a:ext cx="296964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Verhältnis von Ein- zu Auszahlungen in der Planung bei 45%; tatsächlich 24% !</a:t>
            </a:r>
          </a:p>
        </p:txBody>
      </p:sp>
    </p:spTree>
    <p:extLst>
      <p:ext uri="{BB962C8B-B14F-4D97-AF65-F5344CB8AC3E}">
        <p14:creationId xmlns:p14="http://schemas.microsoft.com/office/powerpoint/2010/main" val="100479214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Grafik 10">
            <a:extLst>
              <a:ext uri="{FF2B5EF4-FFF2-40B4-BE49-F238E27FC236}">
                <a16:creationId xmlns:a16="http://schemas.microsoft.com/office/drawing/2014/main" id="{6AFFC2AD-8913-4E86-93F1-D82B278752C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1004" y="2724642"/>
            <a:ext cx="8077909" cy="1138677"/>
          </a:xfrm>
          <a:prstGeom prst="rect">
            <a:avLst/>
          </a:prstGeom>
        </p:spPr>
      </p:pic>
      <p:pic>
        <p:nvPicPr>
          <p:cNvPr id="7" name="Grafik 6">
            <a:extLst>
              <a:ext uri="{FF2B5EF4-FFF2-40B4-BE49-F238E27FC236}">
                <a16:creationId xmlns:a16="http://schemas.microsoft.com/office/drawing/2014/main" id="{ECE043A2-C007-4C8D-A1E7-140434B06F9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1004" y="1422728"/>
            <a:ext cx="8077909" cy="1138677"/>
          </a:xfrm>
          <a:prstGeom prst="rect">
            <a:avLst/>
          </a:prstGeom>
        </p:spPr>
      </p:pic>
      <p:sp>
        <p:nvSpPr>
          <p:cNvPr id="3" name="Titel 2">
            <a:extLst>
              <a:ext uri="{FF2B5EF4-FFF2-40B4-BE49-F238E27FC236}">
                <a16:creationId xmlns:a16="http://schemas.microsoft.com/office/drawing/2014/main" id="{C06EF8E8-3F2E-4040-8919-F82C46D24A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Finanzrechnung 2017</a:t>
            </a:r>
          </a:p>
        </p:txBody>
      </p:sp>
      <p:sp>
        <p:nvSpPr>
          <p:cNvPr id="8" name="Datumsplatzhalt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dirty="0"/>
              <a:t>24.09.2025	</a:t>
            </a:r>
          </a:p>
        </p:txBody>
      </p:sp>
      <p:sp>
        <p:nvSpPr>
          <p:cNvPr id="9" name="Fußzeilenplatzhalt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/>
              <a:t>Präsentation zur Sitzungsvorlage 73/2025</a:t>
            </a:r>
          </a:p>
        </p:txBody>
      </p:sp>
      <p:sp>
        <p:nvSpPr>
          <p:cNvPr id="10" name="Foliennummernplatzhalt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157797-A8E4-47EA-9C1A-7C5D6CD7EB46}" type="slidenum">
              <a:rPr lang="de-DE" smtClean="0"/>
              <a:t>5</a:t>
            </a:fld>
            <a:endParaRPr lang="de-DE" dirty="0"/>
          </a:p>
        </p:txBody>
      </p:sp>
      <p:sp>
        <p:nvSpPr>
          <p:cNvPr id="5" name="Rechteck 4">
            <a:extLst>
              <a:ext uri="{FF2B5EF4-FFF2-40B4-BE49-F238E27FC236}">
                <a16:creationId xmlns:a16="http://schemas.microsoft.com/office/drawing/2014/main" id="{0D1FDE36-8BAE-47A0-AFDD-D0B366487FBB}"/>
              </a:ext>
            </a:extLst>
          </p:cNvPr>
          <p:cNvSpPr/>
          <p:nvPr/>
        </p:nvSpPr>
        <p:spPr>
          <a:xfrm>
            <a:off x="6235262" y="2224247"/>
            <a:ext cx="1387365" cy="337158"/>
          </a:xfrm>
          <a:prstGeom prst="rect">
            <a:avLst/>
          </a:prstGeom>
          <a:noFill/>
          <a:ln w="28575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8" name="Rechteck 17">
            <a:extLst>
              <a:ext uri="{FF2B5EF4-FFF2-40B4-BE49-F238E27FC236}">
                <a16:creationId xmlns:a16="http://schemas.microsoft.com/office/drawing/2014/main" id="{3FAF9DFB-08FD-41C8-B809-9FB314E54142}"/>
              </a:ext>
            </a:extLst>
          </p:cNvPr>
          <p:cNvSpPr/>
          <p:nvPr/>
        </p:nvSpPr>
        <p:spPr>
          <a:xfrm>
            <a:off x="6235262" y="3511700"/>
            <a:ext cx="1387365" cy="337158"/>
          </a:xfrm>
          <a:prstGeom prst="rect">
            <a:avLst/>
          </a:prstGeom>
          <a:noFill/>
          <a:ln w="28575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2" name="Textfeld 11">
            <a:extLst>
              <a:ext uri="{FF2B5EF4-FFF2-40B4-BE49-F238E27FC236}">
                <a16:creationId xmlns:a16="http://schemas.microsoft.com/office/drawing/2014/main" id="{B1FB65EB-2651-4CD2-900F-1FF54159C346}"/>
              </a:ext>
            </a:extLst>
          </p:cNvPr>
          <p:cNvSpPr txBox="1"/>
          <p:nvPr/>
        </p:nvSpPr>
        <p:spPr>
          <a:xfrm>
            <a:off x="1016876" y="4026556"/>
            <a:ext cx="807790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tabLst>
                <a:tab pos="5108575" algn="l"/>
              </a:tabLst>
            </a:pPr>
            <a:r>
              <a:rPr lang="de-DE" dirty="0"/>
              <a:t>Veränderung Bestand an Zahlungsmittel	</a:t>
            </a:r>
            <a:r>
              <a:rPr lang="de-DE" b="1" dirty="0">
                <a:solidFill>
                  <a:srgbClr val="0000FF"/>
                </a:solidFill>
              </a:rPr>
              <a:t>-1.123.460 Euro</a:t>
            </a:r>
          </a:p>
        </p:txBody>
      </p:sp>
      <p:pic>
        <p:nvPicPr>
          <p:cNvPr id="13" name="Grafik 12">
            <a:extLst>
              <a:ext uri="{FF2B5EF4-FFF2-40B4-BE49-F238E27FC236}">
                <a16:creationId xmlns:a16="http://schemas.microsoft.com/office/drawing/2014/main" id="{C24FD392-32BB-4F43-BD7B-A0D211D88E3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41004" y="4616751"/>
            <a:ext cx="8077909" cy="1138677"/>
          </a:xfrm>
          <a:prstGeom prst="rect">
            <a:avLst/>
          </a:prstGeom>
        </p:spPr>
      </p:pic>
      <p:sp>
        <p:nvSpPr>
          <p:cNvPr id="14" name="Rechteck 13">
            <a:extLst>
              <a:ext uri="{FF2B5EF4-FFF2-40B4-BE49-F238E27FC236}">
                <a16:creationId xmlns:a16="http://schemas.microsoft.com/office/drawing/2014/main" id="{532ED41E-D0EA-418F-A784-67E82F67110B}"/>
              </a:ext>
            </a:extLst>
          </p:cNvPr>
          <p:cNvSpPr/>
          <p:nvPr/>
        </p:nvSpPr>
        <p:spPr>
          <a:xfrm>
            <a:off x="6235262" y="5149320"/>
            <a:ext cx="1387365" cy="285952"/>
          </a:xfrm>
          <a:prstGeom prst="rect">
            <a:avLst/>
          </a:prstGeom>
          <a:noFill/>
          <a:ln w="28575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5" name="Legende: Linie 14">
            <a:extLst>
              <a:ext uri="{FF2B5EF4-FFF2-40B4-BE49-F238E27FC236}">
                <a16:creationId xmlns:a16="http://schemas.microsoft.com/office/drawing/2014/main" id="{6AEAE738-1813-4B62-8BEA-B65E03D37551}"/>
              </a:ext>
            </a:extLst>
          </p:cNvPr>
          <p:cNvSpPr/>
          <p:nvPr/>
        </p:nvSpPr>
        <p:spPr>
          <a:xfrm>
            <a:off x="9378332" y="1660498"/>
            <a:ext cx="2380592" cy="631112"/>
          </a:xfrm>
          <a:prstGeom prst="borderCallout1">
            <a:avLst>
              <a:gd name="adj1" fmla="val 53074"/>
              <a:gd name="adj2" fmla="val -1034"/>
              <a:gd name="adj3" fmla="val 68155"/>
              <a:gd name="adj4" fmla="val -14690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de-DE" sz="1200" dirty="0">
                <a:solidFill>
                  <a:schemeClr val="tx1"/>
                </a:solidFill>
              </a:rPr>
              <a:t>Kassenkredit an den Eigenbetrieb Wasserwerk Nordheim</a:t>
            </a:r>
          </a:p>
        </p:txBody>
      </p:sp>
    </p:spTree>
    <p:extLst>
      <p:ext uri="{BB962C8B-B14F-4D97-AF65-F5344CB8AC3E}">
        <p14:creationId xmlns:p14="http://schemas.microsoft.com/office/powerpoint/2010/main" val="61425560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>
            <a:extLst>
              <a:ext uri="{FF2B5EF4-FFF2-40B4-BE49-F238E27FC236}">
                <a16:creationId xmlns:a16="http://schemas.microsoft.com/office/drawing/2014/main" id="{C06EF8E8-3F2E-4040-8919-F82C46D24A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Bilanz 2017</a:t>
            </a:r>
          </a:p>
        </p:txBody>
      </p:sp>
      <p:sp>
        <p:nvSpPr>
          <p:cNvPr id="8" name="Datumsplatzhalt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dirty="0"/>
              <a:t>24.09.2025	</a:t>
            </a:r>
          </a:p>
        </p:txBody>
      </p:sp>
      <p:sp>
        <p:nvSpPr>
          <p:cNvPr id="9" name="Fußzeilenplatzhalt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/>
              <a:t>Präsentation zur Sitzungsvorlage 73/2025</a:t>
            </a:r>
          </a:p>
        </p:txBody>
      </p:sp>
      <p:sp>
        <p:nvSpPr>
          <p:cNvPr id="10" name="Foliennummernplatzhalt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157797-A8E4-47EA-9C1A-7C5D6CD7EB46}" type="slidenum">
              <a:rPr lang="de-DE" smtClean="0"/>
              <a:t>6</a:t>
            </a:fld>
            <a:endParaRPr lang="de-DE" dirty="0"/>
          </a:p>
        </p:txBody>
      </p:sp>
      <p:pic>
        <p:nvPicPr>
          <p:cNvPr id="2" name="Grafik 1">
            <a:extLst>
              <a:ext uri="{FF2B5EF4-FFF2-40B4-BE49-F238E27FC236}">
                <a16:creationId xmlns:a16="http://schemas.microsoft.com/office/drawing/2014/main" id="{24C5A816-DF8C-4201-B289-10A0FC6AA05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2300" y="1325453"/>
            <a:ext cx="9143103" cy="4862513"/>
          </a:xfrm>
          <a:prstGeom prst="rect">
            <a:avLst/>
          </a:prstGeom>
        </p:spPr>
      </p:pic>
      <p:sp>
        <p:nvSpPr>
          <p:cNvPr id="4" name="Rechteck 3">
            <a:extLst>
              <a:ext uri="{FF2B5EF4-FFF2-40B4-BE49-F238E27FC236}">
                <a16:creationId xmlns:a16="http://schemas.microsoft.com/office/drawing/2014/main" id="{83304104-90D8-42F9-8A21-797C92E376AA}"/>
              </a:ext>
            </a:extLst>
          </p:cNvPr>
          <p:cNvSpPr/>
          <p:nvPr/>
        </p:nvSpPr>
        <p:spPr>
          <a:xfrm>
            <a:off x="9323330" y="2604156"/>
            <a:ext cx="740248" cy="162911"/>
          </a:xfrm>
          <a:prstGeom prst="rect">
            <a:avLst/>
          </a:prstGeom>
          <a:noFill/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1" name="Rechteck 10">
            <a:extLst>
              <a:ext uri="{FF2B5EF4-FFF2-40B4-BE49-F238E27FC236}">
                <a16:creationId xmlns:a16="http://schemas.microsoft.com/office/drawing/2014/main" id="{BEC0E8B9-A5E5-40B6-A663-84C2F7D36BA2}"/>
              </a:ext>
            </a:extLst>
          </p:cNvPr>
          <p:cNvSpPr/>
          <p:nvPr/>
        </p:nvSpPr>
        <p:spPr>
          <a:xfrm>
            <a:off x="9333185" y="2441245"/>
            <a:ext cx="730393" cy="162911"/>
          </a:xfrm>
          <a:prstGeom prst="rect">
            <a:avLst/>
          </a:prstGeom>
          <a:noFill/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2" name="Rechteck 11">
            <a:extLst>
              <a:ext uri="{FF2B5EF4-FFF2-40B4-BE49-F238E27FC236}">
                <a16:creationId xmlns:a16="http://schemas.microsoft.com/office/drawing/2014/main" id="{22C2E9CE-3BE7-4477-8654-7290AFA561A9}"/>
              </a:ext>
            </a:extLst>
          </p:cNvPr>
          <p:cNvSpPr/>
          <p:nvPr/>
        </p:nvSpPr>
        <p:spPr>
          <a:xfrm>
            <a:off x="4773458" y="5100363"/>
            <a:ext cx="730393" cy="162911"/>
          </a:xfrm>
          <a:prstGeom prst="rect">
            <a:avLst/>
          </a:prstGeom>
          <a:noFill/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3" name="Rechteck 12">
            <a:extLst>
              <a:ext uri="{FF2B5EF4-FFF2-40B4-BE49-F238E27FC236}">
                <a16:creationId xmlns:a16="http://schemas.microsoft.com/office/drawing/2014/main" id="{13B94E46-66D3-4F10-AB9A-3F1E4E95EE28}"/>
              </a:ext>
            </a:extLst>
          </p:cNvPr>
          <p:cNvSpPr/>
          <p:nvPr/>
        </p:nvSpPr>
        <p:spPr>
          <a:xfrm>
            <a:off x="9321361" y="4112174"/>
            <a:ext cx="730393" cy="162911"/>
          </a:xfrm>
          <a:prstGeom prst="rect">
            <a:avLst/>
          </a:prstGeom>
          <a:noFill/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4" name="Legende: Linie 13">
            <a:extLst>
              <a:ext uri="{FF2B5EF4-FFF2-40B4-BE49-F238E27FC236}">
                <a16:creationId xmlns:a16="http://schemas.microsoft.com/office/drawing/2014/main" id="{31368110-20B8-4C64-88E9-6538C6B52074}"/>
              </a:ext>
            </a:extLst>
          </p:cNvPr>
          <p:cNvSpPr/>
          <p:nvPr/>
        </p:nvSpPr>
        <p:spPr>
          <a:xfrm>
            <a:off x="10421007" y="2672255"/>
            <a:ext cx="1497723" cy="365126"/>
          </a:xfrm>
          <a:prstGeom prst="borderCallout1">
            <a:avLst>
              <a:gd name="adj1" fmla="val 53074"/>
              <a:gd name="adj2" fmla="val -1034"/>
              <a:gd name="adj3" fmla="val 28899"/>
              <a:gd name="adj4" fmla="val -23213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de-DE" sz="900" dirty="0">
                <a:solidFill>
                  <a:schemeClr val="tx1"/>
                </a:solidFill>
              </a:rPr>
              <a:t>Anteil Sachvermögen der Stiftungen</a:t>
            </a:r>
          </a:p>
        </p:txBody>
      </p:sp>
      <p:sp>
        <p:nvSpPr>
          <p:cNvPr id="15" name="Legende: Linie 14">
            <a:extLst>
              <a:ext uri="{FF2B5EF4-FFF2-40B4-BE49-F238E27FC236}">
                <a16:creationId xmlns:a16="http://schemas.microsoft.com/office/drawing/2014/main" id="{AAFACF63-C207-4811-A83E-A3AD51E26837}"/>
              </a:ext>
            </a:extLst>
          </p:cNvPr>
          <p:cNvSpPr/>
          <p:nvPr/>
        </p:nvSpPr>
        <p:spPr>
          <a:xfrm>
            <a:off x="10421007" y="2258682"/>
            <a:ext cx="1497723" cy="365126"/>
          </a:xfrm>
          <a:prstGeom prst="borderCallout1">
            <a:avLst>
              <a:gd name="adj1" fmla="val 53074"/>
              <a:gd name="adj2" fmla="val -1034"/>
              <a:gd name="adj3" fmla="val 72077"/>
              <a:gd name="adj4" fmla="val -22687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de-DE" sz="900" dirty="0">
                <a:solidFill>
                  <a:schemeClr val="tx1"/>
                </a:solidFill>
              </a:rPr>
              <a:t>Zuführung aus Sonderergebnis</a:t>
            </a:r>
          </a:p>
        </p:txBody>
      </p:sp>
      <p:sp>
        <p:nvSpPr>
          <p:cNvPr id="16" name="Legende: Linie 15">
            <a:extLst>
              <a:ext uri="{FF2B5EF4-FFF2-40B4-BE49-F238E27FC236}">
                <a16:creationId xmlns:a16="http://schemas.microsoft.com/office/drawing/2014/main" id="{7E296183-89B4-4634-AC31-CCDBB97BB1ED}"/>
              </a:ext>
            </a:extLst>
          </p:cNvPr>
          <p:cNvSpPr/>
          <p:nvPr/>
        </p:nvSpPr>
        <p:spPr>
          <a:xfrm>
            <a:off x="10421007" y="3840956"/>
            <a:ext cx="1497723" cy="589154"/>
          </a:xfrm>
          <a:prstGeom prst="borderCallout1">
            <a:avLst>
              <a:gd name="adj1" fmla="val 53074"/>
              <a:gd name="adj2" fmla="val -1034"/>
              <a:gd name="adj3" fmla="val 65873"/>
              <a:gd name="adj4" fmla="val -21634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de-DE" sz="900" dirty="0">
                <a:solidFill>
                  <a:schemeClr val="tx1"/>
                </a:solidFill>
              </a:rPr>
              <a:t>Tatsächliche Verschuldung nur bei 106.144 Euro, Rest inneres Darlehen von Kernhaushalt an Stiftung</a:t>
            </a:r>
          </a:p>
        </p:txBody>
      </p:sp>
    </p:spTree>
    <p:extLst>
      <p:ext uri="{BB962C8B-B14F-4D97-AF65-F5344CB8AC3E}">
        <p14:creationId xmlns:p14="http://schemas.microsoft.com/office/powerpoint/2010/main" val="3673921911"/>
      </p:ext>
    </p:extLst>
  </p:cSld>
  <p:clrMapOvr>
    <a:masterClrMapping/>
  </p:clrMapOvr>
</p:sld>
</file>

<file path=ppt/theme/theme1.xml><?xml version="1.0" encoding="utf-8"?>
<a:theme xmlns:a="http://schemas.openxmlformats.org/drawingml/2006/main" name="Nordheim Titelfoli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Benutzerdefiniertes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Benutzerdefiniertes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Nordheim Schlussfoli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201</Words>
  <Application>Microsoft Office PowerPoint</Application>
  <PresentationFormat>Breitbild</PresentationFormat>
  <Paragraphs>46</Paragraphs>
  <Slides>6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3</vt:i4>
      </vt:variant>
      <vt:variant>
        <vt:lpstr>Design</vt:lpstr>
      </vt:variant>
      <vt:variant>
        <vt:i4>4</vt:i4>
      </vt:variant>
      <vt:variant>
        <vt:lpstr>Folientitel</vt:lpstr>
      </vt:variant>
      <vt:variant>
        <vt:i4>6</vt:i4>
      </vt:variant>
    </vt:vector>
  </HeadingPairs>
  <TitlesOfParts>
    <vt:vector size="13" baseType="lpstr">
      <vt:lpstr>Arial</vt:lpstr>
      <vt:lpstr>Calibri</vt:lpstr>
      <vt:lpstr>Calibri Light</vt:lpstr>
      <vt:lpstr>Nordheim Titelfolie</vt:lpstr>
      <vt:lpstr>Benutzerdefiniertes Design</vt:lpstr>
      <vt:lpstr>1_Benutzerdefiniertes Design</vt:lpstr>
      <vt:lpstr>Nordheim Schlussfolie</vt:lpstr>
      <vt:lpstr>Jahresabschluss 2017</vt:lpstr>
      <vt:lpstr>Ergebnisrechnung 2017</vt:lpstr>
      <vt:lpstr>Ergebnisrechnung 2017</vt:lpstr>
      <vt:lpstr>Finanzrechnung 2017</vt:lpstr>
      <vt:lpstr>Finanzrechnung 2017</vt:lpstr>
      <vt:lpstr>Bilanz 2017</vt:lpstr>
    </vt:vector>
  </TitlesOfParts>
  <Company>Gemeinde Nordheim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Link, Silas</dc:creator>
  <cp:lastModifiedBy>Lück, Saskia</cp:lastModifiedBy>
  <cp:revision>59</cp:revision>
  <dcterms:created xsi:type="dcterms:W3CDTF">2022-02-15T08:04:46Z</dcterms:created>
  <dcterms:modified xsi:type="dcterms:W3CDTF">2025-09-24T07:06:29Z</dcterms:modified>
</cp:coreProperties>
</file>